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3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59916-D91B-4DE6-AE68-443E6D6361D7}" type="datetimeFigureOut">
              <a:rPr lang="ru-RU"/>
              <a:pPr>
                <a:defRPr/>
              </a:pPr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E7461-8836-4274-A85C-5D14BDFF30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7FF7E-FC34-470F-BDC5-D632D1706F47}" type="datetimeFigureOut">
              <a:rPr lang="ru-RU"/>
              <a:pPr>
                <a:defRPr/>
              </a:pPr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662A7-31AF-4CB6-9D5E-A6B59DAFC7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0501F-500E-40AB-9C07-AC61EF325D3B}" type="datetimeFigureOut">
              <a:rPr lang="ru-RU"/>
              <a:pPr>
                <a:defRPr/>
              </a:pPr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520C6-6EE3-4338-A521-BD77EAB4B1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480E1-300F-414A-AB13-0E6BD61CBC68}" type="datetimeFigureOut">
              <a:rPr lang="ru-RU"/>
              <a:pPr>
                <a:defRPr/>
              </a:pPr>
              <a:t>22.09.2017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4B51F-615F-4DCF-B2AF-DBBC95CBCB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4546E-FB81-4567-AAC0-DE7AC4C2E718}" type="datetimeFigureOut">
              <a:rPr lang="ru-RU"/>
              <a:pPr>
                <a:defRPr/>
              </a:pPr>
              <a:t>22.09.2017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7123F-B7B1-4BFF-B998-A85B15B513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CDD2A-CF06-416E-8A9C-8012C9108FDB}" type="datetimeFigureOut">
              <a:rPr lang="ru-RU"/>
              <a:pPr>
                <a:defRPr/>
              </a:pPr>
              <a:t>22.09.2017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8EC1A-87F0-4FA2-BFF3-E749EC3F87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A0434-7C24-407D-A4ED-0BAB44E85B4C}" type="datetimeFigureOut">
              <a:rPr lang="ru-RU"/>
              <a:pPr>
                <a:defRPr/>
              </a:pPr>
              <a:t>22.09.2017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56470-E550-43B5-A663-552717A37D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AA71B-2024-478D-BFED-DE2A20CAD7C0}" type="datetimeFigureOut">
              <a:rPr lang="ru-RU"/>
              <a:pPr>
                <a:defRPr/>
              </a:pPr>
              <a:t>22.09.2017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DC2E4-D7C3-4261-B0F2-1FD7C4166B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6A939-615C-4695-9B0B-4C9ADF7D3E6D}" type="datetimeFigureOut">
              <a:rPr lang="ru-RU"/>
              <a:pPr>
                <a:defRPr/>
              </a:pPr>
              <a:t>22.09.2017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4CA3F-5CF4-460F-A6FB-BCECE3B938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BC5E5-CE59-441A-8A68-D75620CAE58C}" type="datetimeFigureOut">
              <a:rPr lang="ru-RU"/>
              <a:pPr>
                <a:defRPr/>
              </a:pPr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C1C16-935D-456A-8BE5-3489B3B4C0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E83DF-6415-405D-920F-A6806E51014C}" type="datetimeFigureOut">
              <a:rPr lang="ru-RU"/>
              <a:pPr>
                <a:defRPr/>
              </a:pPr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30C31-D590-409C-9693-2226E64476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33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A0D2701-E019-4A20-A65A-2F4FE8BAF128}" type="datetimeFigureOut">
              <a:rPr lang="ru-RU"/>
              <a:pPr>
                <a:defRPr/>
              </a:pPr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6FDCB8-D52B-4844-B008-DFFA736144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68313" y="1916113"/>
          <a:ext cx="3743325" cy="2849562"/>
        </p:xfrm>
        <a:graphic>
          <a:graphicData uri="http://schemas.openxmlformats.org/presentationml/2006/ole">
            <p:oleObj spid="_x0000_s1027" name="Точечный рисунок" r:id="rId3" imgW="4266667" imgH="3266667" progId="PBrush">
              <p:embed/>
            </p:oleObj>
          </a:graphicData>
        </a:graphic>
      </p:graphicFrame>
      <p:sp>
        <p:nvSpPr>
          <p:cNvPr id="103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5003800" y="1989138"/>
          <a:ext cx="3671888" cy="2738437"/>
        </p:xfrm>
        <a:graphic>
          <a:graphicData uri="http://schemas.openxmlformats.org/presentationml/2006/ole">
            <p:oleObj spid="_x0000_s1029" name="Точечный рисунок" r:id="rId4" imgW="4428571" imgH="3304762" progId="PBrush">
              <p:embed/>
            </p:oleObj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827088" y="4797425"/>
            <a:ext cx="1811337" cy="56197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itchFamily="18" charset="0"/>
                <a:ea typeface="+mj-ea"/>
                <a:cs typeface="Times New Roman" pitchFamily="18" charset="0"/>
              </a:rPr>
              <a:t>рисунок 1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795963" y="4797425"/>
            <a:ext cx="1811337" cy="56197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itchFamily="18" charset="0"/>
                <a:ea typeface="+mj-ea"/>
                <a:cs typeface="Times New Roman" pitchFamily="18" charset="0"/>
              </a:rPr>
              <a:t>рисунок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800" b="1" dirty="0" smtClean="0"/>
              <a:t>Фигура, состоящая из четырёх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800" b="1" dirty="0" smtClean="0"/>
              <a:t>точек, никакие три из которых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800" b="1" dirty="0" smtClean="0"/>
              <a:t>___________, и четырёх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800" b="1" dirty="0" smtClean="0"/>
              <a:t>______ соединяющих их 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800" b="1" dirty="0" err="1" smtClean="0"/>
              <a:t>попарно_________отрезков</a:t>
            </a:r>
            <a:r>
              <a:rPr lang="ru-RU" sz="4800" b="1" dirty="0" smtClean="0"/>
              <a:t>,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800" b="1" dirty="0" smtClean="0"/>
              <a:t>_________ 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Назовите номера фигур, которые являются четырёхугольниками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7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537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42988" y="1989138"/>
            <a:ext cx="3454400" cy="1873250"/>
          </a:xfrm>
        </p:spPr>
      </p:pic>
      <p:sp>
        <p:nvSpPr>
          <p:cNvPr id="1537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5364163" y="2060575"/>
          <a:ext cx="2808287" cy="2116138"/>
        </p:xfrm>
        <a:graphic>
          <a:graphicData uri="http://schemas.openxmlformats.org/presentationml/2006/ole">
            <p:oleObj spid="_x0000_s15365" name="Точечный рисунок" r:id="rId4" imgW="3914286" imgH="2933333" progId="PBrush">
              <p:embed/>
            </p:oleObj>
          </a:graphicData>
        </a:graphic>
      </p:graphicFrame>
      <p:sp>
        <p:nvSpPr>
          <p:cNvPr id="1537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1547813" y="3933825"/>
          <a:ext cx="2376487" cy="2389188"/>
        </p:xfrm>
        <a:graphic>
          <a:graphicData uri="http://schemas.openxmlformats.org/presentationml/2006/ole">
            <p:oleObj spid="_x0000_s15367" name="Точечный рисунок" r:id="rId5" imgW="3457143" imgH="3476190" progId="PBrush">
              <p:embed/>
            </p:oleObj>
          </a:graphicData>
        </a:graphic>
      </p:graphicFrame>
      <p:sp>
        <p:nvSpPr>
          <p:cNvPr id="1537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5369" name="Object 9"/>
          <p:cNvGraphicFramePr>
            <a:graphicFrameLocks noChangeAspect="1"/>
          </p:cNvGraphicFramePr>
          <p:nvPr/>
        </p:nvGraphicFramePr>
        <p:xfrm>
          <a:off x="4716463" y="4437063"/>
          <a:ext cx="2825750" cy="2016125"/>
        </p:xfrm>
        <a:graphic>
          <a:graphicData uri="http://schemas.openxmlformats.org/presentationml/2006/ole">
            <p:oleObj spid="_x0000_s15369" name="Точечный рисунок" r:id="rId6" imgW="4352381" imgH="3123810" progId="PBrush">
              <p:embed/>
            </p:oleObj>
          </a:graphicData>
        </a:graphic>
      </p:graphicFrame>
      <p:sp>
        <p:nvSpPr>
          <p:cNvPr id="15" name="Заголовок 1"/>
          <p:cNvSpPr txBox="1">
            <a:spLocks/>
          </p:cNvSpPr>
          <p:nvPr/>
        </p:nvSpPr>
        <p:spPr>
          <a:xfrm>
            <a:off x="971550" y="1916113"/>
            <a:ext cx="720725" cy="5048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5651500" y="2349500"/>
            <a:ext cx="720725" cy="50323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2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1547813" y="4508500"/>
            <a:ext cx="720725" cy="5048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4356100" y="5013325"/>
            <a:ext cx="719138" cy="5048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53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280400" cy="18002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b="1" i="1" dirty="0" smtClean="0">
                <a:solidFill>
                  <a:srgbClr val="C00000"/>
                </a:solidFill>
              </a:rPr>
              <a:t>соседние вершины, противолежащие вершины,  соседние стороны, </a:t>
            </a:r>
            <a:br>
              <a:rPr lang="ru-RU" sz="4000" b="1" i="1" dirty="0" smtClean="0">
                <a:solidFill>
                  <a:srgbClr val="C00000"/>
                </a:solidFill>
              </a:rPr>
            </a:br>
            <a:r>
              <a:rPr lang="ru-RU" sz="4000" b="1" i="1" dirty="0" smtClean="0">
                <a:solidFill>
                  <a:srgbClr val="C00000"/>
                </a:solidFill>
              </a:rPr>
              <a:t>противолежащие стороны, диагонали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2133600"/>
            <a:ext cx="8424862" cy="4319588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а) Вершины, являющиеся концами одной из сторон,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называются ________________ 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б) Вершины, не являющиеся концами одной стороны,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называются ________________ 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в) Отрезки, соединяющие противолежащие вершины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четырёхугольника, называются ___ 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г) Стороны, исходящие из одной вершины, называются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___________________________ 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err="1" smtClean="0"/>
              <a:t>д</a:t>
            </a:r>
            <a:r>
              <a:rPr lang="ru-RU" dirty="0" smtClean="0"/>
              <a:t>) Стороны, не имеющие общего конца,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называется _______________________ 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323850" y="620713"/>
            <a:ext cx="8496300" cy="3887787"/>
          </a:xfrm>
        </p:spPr>
        <p:txBody>
          <a:bodyPr/>
          <a:lstStyle/>
          <a:p>
            <a:pPr algn="l" eaLnBrk="1" hangingPunct="1"/>
            <a:r>
              <a:rPr lang="ru-RU" sz="2000" smtClean="0"/>
              <a:t> 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1.  а)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и 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   б) 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 и  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  в) 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 и 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2.   а)  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MP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;  б) 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NK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и 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;  в) 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MP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NK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; г)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KN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и 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KP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3.   а) 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;      б)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;    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4.   а)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MN;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   б)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 NK;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   в)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 MP.</a:t>
            </a:r>
            <a:r>
              <a:rPr lang="ru-RU" sz="2000" smtClean="0"/>
              <a:t/>
            </a:r>
            <a:br>
              <a:rPr lang="ru-RU" sz="2000" smtClean="0"/>
            </a:br>
            <a:endParaRPr lang="ru-RU" sz="2000" smtClean="0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3276600" y="3644900"/>
          <a:ext cx="5040313" cy="2554288"/>
        </p:xfrm>
        <a:graphic>
          <a:graphicData uri="http://schemas.openxmlformats.org/presentationml/2006/ole">
            <p:oleObj spid="_x0000_s18433" name="Точечный рисунок" r:id="rId3" imgW="6230220" imgH="315321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14" name="Object 10"/>
          <p:cNvGraphicFramePr>
            <a:graphicFrameLocks noChangeAspect="1"/>
          </p:cNvGraphicFramePr>
          <p:nvPr/>
        </p:nvGraphicFramePr>
        <p:xfrm>
          <a:off x="285750" y="214313"/>
          <a:ext cx="2714625" cy="1289050"/>
        </p:xfrm>
        <a:graphic>
          <a:graphicData uri="http://schemas.openxmlformats.org/presentationml/2006/ole">
            <p:oleObj spid="_x0000_s21514" name="Точечный рисунок" r:id="rId3" imgW="2257740" imgH="1076475" progId="PBrush">
              <p:embed/>
            </p:oleObj>
          </a:graphicData>
        </a:graphic>
      </p:graphicFrame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7572375" y="214313"/>
          <a:ext cx="1214438" cy="2482850"/>
        </p:xfrm>
        <a:graphic>
          <a:graphicData uri="http://schemas.openxmlformats.org/presentationml/2006/ole">
            <p:oleObj spid="_x0000_s21512" name="Точечный рисунок" r:id="rId4" imgW="1085714" imgH="2228571" progId="PBrush">
              <p:embed/>
            </p:oleObj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468313" y="1773238"/>
          <a:ext cx="2500312" cy="1249362"/>
        </p:xfrm>
        <a:graphic>
          <a:graphicData uri="http://schemas.openxmlformats.org/presentationml/2006/ole">
            <p:oleObj spid="_x0000_s21511" name="Точечный рисунок" r:id="rId5" imgW="2438095" imgH="1219370" progId="PBrush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3348038" y="1484313"/>
          <a:ext cx="1571625" cy="2517775"/>
        </p:xfrm>
        <a:graphic>
          <a:graphicData uri="http://schemas.openxmlformats.org/presentationml/2006/ole">
            <p:oleObj spid="_x0000_s21510" name="Точечный рисунок" r:id="rId6" imgW="1095528" imgH="1752381" progId="PBrush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500063" y="3214688"/>
          <a:ext cx="2338387" cy="1406525"/>
        </p:xfrm>
        <a:graphic>
          <a:graphicData uri="http://schemas.openxmlformats.org/presentationml/2006/ole">
            <p:oleObj spid="_x0000_s21509" name="Точечный рисунок" r:id="rId7" imgW="1991003" imgH="1200318" progId="PBrush">
              <p:embed/>
            </p:oleObj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5715000" y="928688"/>
          <a:ext cx="1571625" cy="1979612"/>
        </p:xfrm>
        <a:graphic>
          <a:graphicData uri="http://schemas.openxmlformats.org/presentationml/2006/ole">
            <p:oleObj spid="_x0000_s21508" name="Точечный рисунок" r:id="rId8" imgW="1580952" imgH="2000000" progId="PBrush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2928938" y="4071938"/>
          <a:ext cx="2805112" cy="1143000"/>
        </p:xfrm>
        <a:graphic>
          <a:graphicData uri="http://schemas.openxmlformats.org/presentationml/2006/ole">
            <p:oleObj spid="_x0000_s21507" name="Точечный рисунок" r:id="rId9" imgW="2523810" imgH="1038370" progId="PBrush">
              <p:embed/>
            </p:oleObj>
          </a:graphicData>
        </a:graphic>
      </p:graphicFrame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5435600" y="2997200"/>
          <a:ext cx="1238250" cy="1163638"/>
        </p:xfrm>
        <a:graphic>
          <a:graphicData uri="http://schemas.openxmlformats.org/presentationml/2006/ole">
            <p:oleObj spid="_x0000_s21506" name="Точечный рисунок" r:id="rId10" imgW="1171429" imgH="1104762" progId="PBrush">
              <p:embed/>
            </p:oleObj>
          </a:graphicData>
        </a:graphic>
      </p:graphicFrame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6786563" y="3071813"/>
          <a:ext cx="1993900" cy="1352550"/>
        </p:xfrm>
        <a:graphic>
          <a:graphicData uri="http://schemas.openxmlformats.org/presentationml/2006/ole">
            <p:oleObj spid="_x0000_s21505" name="Точечный рисунок" r:id="rId11" imgW="1848108" imgH="1257476" progId="PBrush">
              <p:embed/>
            </p:oleObj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071563" y="5643563"/>
          <a:ext cx="6572250" cy="974725"/>
        </p:xfrm>
        <a:graphic>
          <a:graphicData uri="http://schemas.openxmlformats.org/drawingml/2006/table">
            <a:tbl>
              <a:tblPr/>
              <a:tblGrid>
                <a:gridCol w="3286125"/>
                <a:gridCol w="3286125"/>
              </a:tblGrid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группа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группа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2,4,5,8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1,3,6,7,9,10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2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1515" name="Object 11"/>
          <p:cNvGraphicFramePr>
            <a:graphicFrameLocks noChangeAspect="1"/>
          </p:cNvGraphicFramePr>
          <p:nvPr/>
        </p:nvGraphicFramePr>
        <p:xfrm>
          <a:off x="3203575" y="188913"/>
          <a:ext cx="2555875" cy="1214437"/>
        </p:xfrm>
        <a:graphic>
          <a:graphicData uri="http://schemas.openxmlformats.org/presentationml/2006/ole">
            <p:oleObj spid="_x0000_s21515" name="Точечный рисунок" r:id="rId12" imgW="2371429" imgH="1133633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00213"/>
            <a:ext cx="9144000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WordArt 3"/>
          <p:cNvSpPr>
            <a:spLocks noChangeArrowheads="1" noChangeShapeType="1" noTextEdit="1"/>
          </p:cNvSpPr>
          <p:nvPr/>
        </p:nvSpPr>
        <p:spPr bwMode="auto">
          <a:xfrm>
            <a:off x="1908175" y="620713"/>
            <a:ext cx="5184775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Параллелограмм</a:t>
            </a:r>
          </a:p>
        </p:txBody>
      </p:sp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860800"/>
            <a:ext cx="2305050" cy="1047750"/>
          </a:xfrm>
          <a:prstGeom prst="rect">
            <a:avLst/>
          </a:prstGeom>
          <a:noFill/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71775" y="4724400"/>
            <a:ext cx="2524125" cy="1209675"/>
          </a:xfrm>
          <a:prstGeom prst="rect">
            <a:avLst/>
          </a:prstGeom>
          <a:noFill/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51500" y="3716338"/>
            <a:ext cx="1066800" cy="1743075"/>
          </a:xfrm>
          <a:prstGeom prst="rect">
            <a:avLst/>
          </a:prstGeom>
          <a:noFill/>
        </p:spPr>
      </p:pic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5825" y="5013325"/>
            <a:ext cx="1114425" cy="1009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6000" b="1" smtClean="0">
                <a:solidFill>
                  <a:srgbClr val="0070C0"/>
                </a:solidFill>
                <a:latin typeface="Monotype Corsiva" pitchFamily="66" charset="0"/>
              </a:rPr>
              <a:t>Параллелограмм – это…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38" y="3929063"/>
            <a:ext cx="485933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071563" y="1428750"/>
            <a:ext cx="700087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514350" indent="-514350">
              <a:buFontTx/>
              <a:buAutoNum type="arabicParenR"/>
            </a:pPr>
            <a:r>
              <a:rPr lang="ru-RU" sz="3200" b="1">
                <a:cs typeface="Times New Roman" pitchFamily="18" charset="0"/>
              </a:rPr>
              <a:t>ЧЕТЫРЁХУГОЛЬНИК;</a:t>
            </a:r>
          </a:p>
          <a:p>
            <a:pPr marL="514350" indent="-514350"/>
            <a:endParaRPr lang="ru-RU" sz="3200" b="1"/>
          </a:p>
          <a:p>
            <a:pPr marL="514350" indent="-514350" eaLnBrk="0" hangingPunct="0"/>
            <a:r>
              <a:rPr lang="ru-RU" sz="3200" b="1">
                <a:cs typeface="Times New Roman" pitchFamily="18" charset="0"/>
              </a:rPr>
              <a:t>2) </a:t>
            </a:r>
            <a:r>
              <a:rPr lang="en-US" sz="3200" b="1">
                <a:cs typeface="Times New Roman" pitchFamily="18" charset="0"/>
              </a:rPr>
              <a:t>AB</a:t>
            </a:r>
            <a:r>
              <a:rPr lang="ru-RU" sz="3200" b="1">
                <a:cs typeface="Times New Roman" pitchFamily="18" charset="0"/>
              </a:rPr>
              <a:t> ║</a:t>
            </a:r>
            <a:r>
              <a:rPr lang="en-US" sz="3200" b="1">
                <a:cs typeface="Times New Roman" pitchFamily="18" charset="0"/>
              </a:rPr>
              <a:t>CD  </a:t>
            </a:r>
            <a:r>
              <a:rPr lang="ru-RU" sz="3200" b="1">
                <a:cs typeface="Times New Roman" pitchFamily="18" charset="0"/>
              </a:rPr>
              <a:t>и </a:t>
            </a:r>
            <a:r>
              <a:rPr lang="en-US" sz="3200" b="1">
                <a:cs typeface="Times New Roman" pitchFamily="18" charset="0"/>
              </a:rPr>
              <a:t>BC </a:t>
            </a:r>
            <a:r>
              <a:rPr lang="ru-RU" sz="3200" b="1">
                <a:cs typeface="Times New Roman" pitchFamily="18" charset="0"/>
              </a:rPr>
              <a:t>║</a:t>
            </a:r>
            <a:r>
              <a:rPr lang="en-US" sz="3200" b="1">
                <a:cs typeface="Times New Roman" pitchFamily="18" charset="0"/>
              </a:rPr>
              <a:t>AD</a:t>
            </a:r>
            <a:r>
              <a:rPr lang="ru-RU" sz="3200" b="1">
                <a:cs typeface="Times New Roman" pitchFamily="18" charset="0"/>
              </a:rPr>
              <a:t>.</a:t>
            </a:r>
          </a:p>
          <a:p>
            <a:pPr marL="514350" indent="-514350" eaLnBrk="0" hangingPunct="0"/>
            <a:endParaRPr lang="ru-RU" sz="3200"/>
          </a:p>
          <a:p>
            <a:pPr marL="514350" indent="-514350" eaLnBrk="0" hangingPunct="0"/>
            <a:r>
              <a:rPr lang="ru-RU" sz="3200">
                <a:cs typeface="Times New Roman" pitchFamily="18" charset="0"/>
              </a:rPr>
              <a:t>Обозначение: </a:t>
            </a:r>
            <a:r>
              <a:rPr lang="en-US" sz="3200" b="1" i="1">
                <a:cs typeface="Times New Roman" pitchFamily="18" charset="0"/>
              </a:rPr>
              <a:t>ABCD</a:t>
            </a:r>
            <a:r>
              <a:rPr lang="ru-RU" sz="3200" b="1" i="1">
                <a:cs typeface="Times New Roman" pitchFamily="18" charset="0"/>
              </a:rPr>
              <a:t>.</a:t>
            </a:r>
            <a:r>
              <a:rPr lang="ru-RU" sz="3200" b="1" i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686300" cy="622617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2060"/>
                </a:solidFill>
              </a:rPr>
              <a:t>Дан ∆</a:t>
            </a:r>
            <a:r>
              <a:rPr lang="ru-RU" b="1" i="1" smtClean="0">
                <a:solidFill>
                  <a:srgbClr val="002060"/>
                </a:solidFill>
              </a:rPr>
              <a:t>АВС</a:t>
            </a:r>
            <a:r>
              <a:rPr lang="ru-RU" b="1" smtClean="0">
                <a:solidFill>
                  <a:srgbClr val="002060"/>
                </a:solidFill>
              </a:rPr>
              <a:t>. </a:t>
            </a:r>
            <a:br>
              <a:rPr lang="ru-RU" b="1" smtClean="0">
                <a:solidFill>
                  <a:srgbClr val="002060"/>
                </a:solidFill>
              </a:rPr>
            </a:br>
            <a:r>
              <a:rPr lang="ru-RU" b="1" smtClean="0">
                <a:solidFill>
                  <a:srgbClr val="002060"/>
                </a:solidFill>
              </a:rPr>
              <a:t>Параллельно сторонам</a:t>
            </a:r>
            <a:r>
              <a:rPr lang="ru-RU" b="1" i="1" smtClean="0">
                <a:solidFill>
                  <a:srgbClr val="002060"/>
                </a:solidFill>
              </a:rPr>
              <a:t> АВ </a:t>
            </a:r>
            <a:r>
              <a:rPr lang="ru-RU" b="1" smtClean="0">
                <a:solidFill>
                  <a:srgbClr val="002060"/>
                </a:solidFill>
              </a:rPr>
              <a:t>и</a:t>
            </a:r>
            <a:r>
              <a:rPr lang="ru-RU" b="1" i="1" smtClean="0">
                <a:solidFill>
                  <a:srgbClr val="002060"/>
                </a:solidFill>
              </a:rPr>
              <a:t> АС </a:t>
            </a:r>
            <a:r>
              <a:rPr lang="ru-RU" b="1" smtClean="0">
                <a:solidFill>
                  <a:srgbClr val="002060"/>
                </a:solidFill>
              </a:rPr>
              <a:t>соответственно</a:t>
            </a:r>
            <a:r>
              <a:rPr lang="ru-RU" b="1" i="1" smtClean="0">
                <a:solidFill>
                  <a:srgbClr val="002060"/>
                </a:solidFill>
              </a:rPr>
              <a:t> </a:t>
            </a:r>
            <a:r>
              <a:rPr lang="ru-RU" b="1" smtClean="0">
                <a:solidFill>
                  <a:srgbClr val="002060"/>
                </a:solidFill>
              </a:rPr>
              <a:t>проведены прямые</a:t>
            </a:r>
            <a:r>
              <a:rPr lang="ru-RU" b="1" i="1" smtClean="0">
                <a:solidFill>
                  <a:srgbClr val="002060"/>
                </a:solidFill>
              </a:rPr>
              <a:t> ЕF </a:t>
            </a:r>
            <a:r>
              <a:rPr lang="ru-RU" b="1" smtClean="0">
                <a:solidFill>
                  <a:srgbClr val="002060"/>
                </a:solidFill>
              </a:rPr>
              <a:t>и</a:t>
            </a:r>
            <a:r>
              <a:rPr lang="ru-RU" b="1" i="1" smtClean="0">
                <a:solidFill>
                  <a:srgbClr val="002060"/>
                </a:solidFill>
              </a:rPr>
              <a:t> DЕ</a:t>
            </a:r>
            <a:r>
              <a:rPr lang="ru-RU" b="1" smtClean="0">
                <a:solidFill>
                  <a:srgbClr val="002060"/>
                </a:solidFill>
              </a:rPr>
              <a:t>. Определите вид четырехугольника</a:t>
            </a:r>
            <a:r>
              <a:rPr lang="ru-RU" b="1" i="1" smtClean="0">
                <a:solidFill>
                  <a:srgbClr val="002060"/>
                </a:solidFill>
              </a:rPr>
              <a:t> АDЕF</a:t>
            </a:r>
            <a:r>
              <a:rPr lang="ru-RU" b="1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1250" y="1428750"/>
            <a:ext cx="37846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38" cy="3797300"/>
          </a:xfrm>
        </p:spPr>
        <p:txBody>
          <a:bodyPr/>
          <a:lstStyle/>
          <a:p>
            <a:pPr eaLnBrk="1" hangingPunct="1"/>
            <a:r>
              <a:rPr lang="ru-RU" b="1" i="1" smtClean="0">
                <a:solidFill>
                  <a:srgbClr val="C00000"/>
                </a:solidFill>
              </a:rPr>
              <a:t>В параллелограмме АВСD прямая EF</a:t>
            </a:r>
            <a:r>
              <a:rPr lang="ru-RU" b="1" smtClean="0">
                <a:solidFill>
                  <a:srgbClr val="C00000"/>
                </a:solidFill>
              </a:rPr>
              <a:t> параллельна </a:t>
            </a:r>
            <a:r>
              <a:rPr lang="ru-RU" b="1" i="1" smtClean="0">
                <a:solidFill>
                  <a:srgbClr val="C00000"/>
                </a:solidFill>
              </a:rPr>
              <a:t>АВ</a:t>
            </a:r>
            <a:r>
              <a:rPr lang="ru-RU" b="1" smtClean="0">
                <a:solidFill>
                  <a:srgbClr val="C00000"/>
                </a:solidFill>
              </a:rPr>
              <a:t>.</a:t>
            </a:r>
            <a:br>
              <a:rPr lang="ru-RU" b="1" smtClean="0">
                <a:solidFill>
                  <a:srgbClr val="C00000"/>
                </a:solidFill>
              </a:rPr>
            </a:br>
            <a:r>
              <a:rPr lang="ru-RU" b="1" smtClean="0">
                <a:solidFill>
                  <a:srgbClr val="C00000"/>
                </a:solidFill>
              </a:rPr>
              <a:t>Докажите, что </a:t>
            </a:r>
            <a:br>
              <a:rPr lang="ru-RU" b="1" smtClean="0">
                <a:solidFill>
                  <a:srgbClr val="C00000"/>
                </a:solidFill>
              </a:rPr>
            </a:br>
            <a:r>
              <a:rPr lang="ru-RU" b="1" i="1" smtClean="0">
                <a:solidFill>
                  <a:srgbClr val="C00000"/>
                </a:solidFill>
              </a:rPr>
              <a:t>АВЕF</a:t>
            </a:r>
            <a:r>
              <a:rPr lang="ru-RU" b="1" smtClean="0">
                <a:solidFill>
                  <a:srgbClr val="C00000"/>
                </a:solidFill>
              </a:rPr>
              <a:t> – параллелограмм.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5601" name="Object 1"/>
          <p:cNvGraphicFramePr>
            <a:graphicFrameLocks noChangeAspect="1"/>
          </p:cNvGraphicFramePr>
          <p:nvPr/>
        </p:nvGraphicFramePr>
        <p:xfrm>
          <a:off x="2143125" y="3429000"/>
          <a:ext cx="4643438" cy="2574925"/>
        </p:xfrm>
        <a:graphic>
          <a:graphicData uri="http://schemas.openxmlformats.org/presentationml/2006/ole">
            <p:oleObj spid="_x0000_s25601" name="Точечный рисунок" r:id="rId3" imgW="5687219" imgH="3123810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000" b="1" smtClean="0">
                <a:latin typeface="Monotype Corsiva" pitchFamily="66" charset="0"/>
              </a:rPr>
              <a:t/>
            </a:r>
            <a:br>
              <a:rPr lang="en-US" sz="6000" b="1" smtClean="0">
                <a:latin typeface="Monotype Corsiva" pitchFamily="66" charset="0"/>
              </a:rPr>
            </a:br>
            <a:r>
              <a:rPr lang="ru-RU" sz="6000" b="1" smtClean="0">
                <a:latin typeface="Monotype Corsiva" pitchFamily="66" charset="0"/>
              </a:rPr>
              <a:t>Рефлексия.</a:t>
            </a:r>
            <a:r>
              <a:rPr lang="ru-RU" sz="6000" smtClean="0">
                <a:latin typeface="Monotype Corsiva" pitchFamily="66" charset="0"/>
              </a:rPr>
              <a:t/>
            </a:r>
            <a:br>
              <a:rPr lang="ru-RU" sz="6000" smtClean="0">
                <a:latin typeface="Monotype Corsiva" pitchFamily="66" charset="0"/>
              </a:rPr>
            </a:br>
            <a:endParaRPr lang="ru-RU" sz="6000" smtClean="0">
              <a:latin typeface="Monotype Corsiva" pitchFamily="66" charset="0"/>
            </a:endParaRPr>
          </a:p>
        </p:txBody>
      </p:sp>
      <p:sp>
        <p:nvSpPr>
          <p:cNvPr id="2662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solidFill>
                  <a:srgbClr val="00B050"/>
                </a:solidFill>
              </a:rPr>
              <a:t>Сегодня на уроке я повторил….</a:t>
            </a:r>
          </a:p>
          <a:p>
            <a:pPr eaLnBrk="1" hangingPunct="1"/>
            <a:r>
              <a:rPr lang="ru-RU" sz="3600" b="1" smtClean="0">
                <a:solidFill>
                  <a:srgbClr val="00B050"/>
                </a:solidFill>
              </a:rPr>
              <a:t>Сегодня на уроке я узнал……</a:t>
            </a:r>
          </a:p>
          <a:p>
            <a:pPr eaLnBrk="1" hangingPunct="1"/>
            <a:r>
              <a:rPr lang="ru-RU" sz="3600" b="1" smtClean="0">
                <a:solidFill>
                  <a:srgbClr val="FFC000"/>
                </a:solidFill>
              </a:rPr>
              <a:t>Сегодня на уроке я научился…</a:t>
            </a:r>
          </a:p>
          <a:p>
            <a:pPr eaLnBrk="1" hangingPunct="1"/>
            <a:r>
              <a:rPr lang="ru-RU" sz="3600" b="1" smtClean="0">
                <a:solidFill>
                  <a:srgbClr val="C00000"/>
                </a:solidFill>
              </a:rPr>
              <a:t>Сегодня на уроке я так и не понял….</a:t>
            </a:r>
          </a:p>
          <a:p>
            <a:pPr eaLnBrk="1" hangingPunct="1"/>
            <a:endParaRPr lang="ru-RU" sz="360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189</Words>
  <Application>Microsoft Office PowerPoint</Application>
  <PresentationFormat>Экран (4:3)</PresentationFormat>
  <Paragraphs>42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Monotype Corsiva</vt:lpstr>
      <vt:lpstr>Тема Office</vt:lpstr>
      <vt:lpstr>Точечный рисунок</vt:lpstr>
      <vt:lpstr>Слайд 1</vt:lpstr>
      <vt:lpstr>Слайд 2</vt:lpstr>
      <vt:lpstr>Назовите номера фигур, которые являются четырёхугольниками</vt:lpstr>
      <vt:lpstr> соседние вершины, противолежащие вершины,  соседние стороны,  противолежащие стороны, диагонали</vt:lpstr>
      <vt:lpstr> 1.  а) M и  N    б)  N  и   P   в)  M  и  P.   2.   а)   MP  и PK;  б)  NK  и  PK;  в)  MP и NK; г) KN  и  KP.  3.   а)  M;      б) P;       в) K.  4.   а) MN;    б) NK;    в) MP. </vt:lpstr>
      <vt:lpstr>Слайд 6</vt:lpstr>
      <vt:lpstr>Слайд 7</vt:lpstr>
      <vt:lpstr>Параллелограмм – это…</vt:lpstr>
      <vt:lpstr>Дан ∆АВС.  Параллельно сторонам АВ и АС соответственно проведены прямые ЕF и DЕ. Определите вид четырехугольника АDЕF.</vt:lpstr>
      <vt:lpstr>В параллелограмме АВСD прямая EF параллельна АВ. Докажите, что  АВЕF – параллелограмм. </vt:lpstr>
      <vt:lpstr> Рефлексия.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23</cp:revision>
  <dcterms:modified xsi:type="dcterms:W3CDTF">2017-09-22T15:35:53Z</dcterms:modified>
</cp:coreProperties>
</file>